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94" r:id="rId3"/>
    <p:sldId id="276" r:id="rId4"/>
    <p:sldId id="257" r:id="rId5"/>
    <p:sldId id="258" r:id="rId6"/>
    <p:sldId id="259" r:id="rId7"/>
    <p:sldId id="288" r:id="rId8"/>
    <p:sldId id="260" r:id="rId9"/>
    <p:sldId id="261" r:id="rId10"/>
    <p:sldId id="290" r:id="rId11"/>
    <p:sldId id="262" r:id="rId12"/>
    <p:sldId id="263" r:id="rId13"/>
    <p:sldId id="265" r:id="rId14"/>
    <p:sldId id="266" r:id="rId15"/>
    <p:sldId id="293" r:id="rId16"/>
    <p:sldId id="289" r:id="rId17"/>
    <p:sldId id="291" r:id="rId18"/>
    <p:sldId id="285" r:id="rId19"/>
    <p:sldId id="292" r:id="rId20"/>
    <p:sldId id="283" r:id="rId21"/>
    <p:sldId id="275" r:id="rId22"/>
    <p:sldId id="272" r:id="rId23"/>
    <p:sldId id="277" r:id="rId24"/>
    <p:sldId id="282" r:id="rId25"/>
    <p:sldId id="281" r:id="rId26"/>
    <p:sldId id="279" r:id="rId27"/>
    <p:sldId id="278" r:id="rId28"/>
    <p:sldId id="295" r:id="rId29"/>
    <p:sldId id="297" r:id="rId30"/>
    <p:sldId id="286" r:id="rId31"/>
    <p:sldId id="298" r:id="rId32"/>
    <p:sldId id="296"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70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DE45737-4CB7-4CF5-B3BA-E5868CB43B32}" type="datetimeFigureOut">
              <a:rPr lang="en-US" smtClean="0"/>
              <a:t>3/12/2020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509FA3D-4F6F-41AA-AC44-05B0830B44CD}" type="slidenum">
              <a:rPr lang="en-US" smtClean="0"/>
              <a:t>‹#›</a:t>
            </a:fld>
            <a:endParaRPr lang="en-US"/>
          </a:p>
        </p:txBody>
      </p:sp>
    </p:spTree>
    <p:extLst>
      <p:ext uri="{BB962C8B-B14F-4D97-AF65-F5344CB8AC3E}">
        <p14:creationId xmlns:p14="http://schemas.microsoft.com/office/powerpoint/2010/main" val="916991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865E91D-3E5C-4A81-967C-65D3C2528743}" type="datetimeFigureOut">
              <a:rPr lang="en-US" smtClean="0"/>
              <a:t>3/12/2020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AF92A64-18C5-40DE-8A31-087F809F439D}" type="slidenum">
              <a:rPr lang="en-US" smtClean="0"/>
              <a:t>‹#›</a:t>
            </a:fld>
            <a:endParaRPr lang="en-US"/>
          </a:p>
        </p:txBody>
      </p:sp>
    </p:spTree>
    <p:extLst>
      <p:ext uri="{BB962C8B-B14F-4D97-AF65-F5344CB8AC3E}">
        <p14:creationId xmlns:p14="http://schemas.microsoft.com/office/powerpoint/2010/main" val="192451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a:t>
            </a:fld>
            <a:endParaRPr lang="en-US"/>
          </a:p>
        </p:txBody>
      </p:sp>
    </p:spTree>
    <p:extLst>
      <p:ext uri="{BB962C8B-B14F-4D97-AF65-F5344CB8AC3E}">
        <p14:creationId xmlns:p14="http://schemas.microsoft.com/office/powerpoint/2010/main" val="1964526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10</a:t>
            </a:fld>
            <a:endParaRPr lang="en-US"/>
          </a:p>
        </p:txBody>
      </p:sp>
    </p:spTree>
    <p:extLst>
      <p:ext uri="{BB962C8B-B14F-4D97-AF65-F5344CB8AC3E}">
        <p14:creationId xmlns:p14="http://schemas.microsoft.com/office/powerpoint/2010/main" val="1973929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11</a:t>
            </a:fld>
            <a:endParaRPr lang="en-US"/>
          </a:p>
        </p:txBody>
      </p:sp>
    </p:spTree>
    <p:extLst>
      <p:ext uri="{BB962C8B-B14F-4D97-AF65-F5344CB8AC3E}">
        <p14:creationId xmlns:p14="http://schemas.microsoft.com/office/powerpoint/2010/main" val="525661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12</a:t>
            </a:fld>
            <a:endParaRPr lang="en-US"/>
          </a:p>
        </p:txBody>
      </p:sp>
    </p:spTree>
    <p:extLst>
      <p:ext uri="{BB962C8B-B14F-4D97-AF65-F5344CB8AC3E}">
        <p14:creationId xmlns:p14="http://schemas.microsoft.com/office/powerpoint/2010/main" val="103721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13</a:t>
            </a:fld>
            <a:endParaRPr lang="en-US"/>
          </a:p>
        </p:txBody>
      </p:sp>
    </p:spTree>
    <p:extLst>
      <p:ext uri="{BB962C8B-B14F-4D97-AF65-F5344CB8AC3E}">
        <p14:creationId xmlns:p14="http://schemas.microsoft.com/office/powerpoint/2010/main" val="1597838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14</a:t>
            </a:fld>
            <a:endParaRPr lang="en-US"/>
          </a:p>
        </p:txBody>
      </p:sp>
    </p:spTree>
    <p:extLst>
      <p:ext uri="{BB962C8B-B14F-4D97-AF65-F5344CB8AC3E}">
        <p14:creationId xmlns:p14="http://schemas.microsoft.com/office/powerpoint/2010/main" val="2471727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15</a:t>
            </a:fld>
            <a:endParaRPr lang="en-US"/>
          </a:p>
        </p:txBody>
      </p:sp>
    </p:spTree>
    <p:extLst>
      <p:ext uri="{BB962C8B-B14F-4D97-AF65-F5344CB8AC3E}">
        <p14:creationId xmlns:p14="http://schemas.microsoft.com/office/powerpoint/2010/main" val="940437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16</a:t>
            </a:fld>
            <a:endParaRPr lang="en-US"/>
          </a:p>
        </p:txBody>
      </p:sp>
    </p:spTree>
    <p:extLst>
      <p:ext uri="{BB962C8B-B14F-4D97-AF65-F5344CB8AC3E}">
        <p14:creationId xmlns:p14="http://schemas.microsoft.com/office/powerpoint/2010/main" val="967736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17</a:t>
            </a:fld>
            <a:endParaRPr lang="en-US"/>
          </a:p>
        </p:txBody>
      </p:sp>
    </p:spTree>
    <p:extLst>
      <p:ext uri="{BB962C8B-B14F-4D97-AF65-F5344CB8AC3E}">
        <p14:creationId xmlns:p14="http://schemas.microsoft.com/office/powerpoint/2010/main" val="255689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18</a:t>
            </a:fld>
            <a:endParaRPr lang="en-US"/>
          </a:p>
        </p:txBody>
      </p:sp>
    </p:spTree>
    <p:extLst>
      <p:ext uri="{BB962C8B-B14F-4D97-AF65-F5344CB8AC3E}">
        <p14:creationId xmlns:p14="http://schemas.microsoft.com/office/powerpoint/2010/main" val="1011149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19</a:t>
            </a:fld>
            <a:endParaRPr lang="en-US"/>
          </a:p>
        </p:txBody>
      </p:sp>
    </p:spTree>
    <p:extLst>
      <p:ext uri="{BB962C8B-B14F-4D97-AF65-F5344CB8AC3E}">
        <p14:creationId xmlns:p14="http://schemas.microsoft.com/office/powerpoint/2010/main" val="1717162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aseline="0" dirty="0"/>
          </a:p>
        </p:txBody>
      </p:sp>
      <p:sp>
        <p:nvSpPr>
          <p:cNvPr id="4" name="Slide Number Placeholder 3"/>
          <p:cNvSpPr>
            <a:spLocks noGrp="1"/>
          </p:cNvSpPr>
          <p:nvPr>
            <p:ph type="sldNum" sz="quarter" idx="10"/>
          </p:nvPr>
        </p:nvSpPr>
        <p:spPr/>
        <p:txBody>
          <a:bodyPr/>
          <a:lstStyle/>
          <a:p>
            <a:fld id="{3AF92A64-18C5-40DE-8A31-087F809F439D}" type="slidenum">
              <a:rPr lang="en-US" smtClean="0"/>
              <a:t>2</a:t>
            </a:fld>
            <a:endParaRPr lang="en-US"/>
          </a:p>
        </p:txBody>
      </p:sp>
    </p:spTree>
    <p:extLst>
      <p:ext uri="{BB962C8B-B14F-4D97-AF65-F5344CB8AC3E}">
        <p14:creationId xmlns:p14="http://schemas.microsoft.com/office/powerpoint/2010/main" val="469162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20</a:t>
            </a:fld>
            <a:endParaRPr lang="en-US"/>
          </a:p>
        </p:txBody>
      </p:sp>
    </p:spTree>
    <p:extLst>
      <p:ext uri="{BB962C8B-B14F-4D97-AF65-F5344CB8AC3E}">
        <p14:creationId xmlns:p14="http://schemas.microsoft.com/office/powerpoint/2010/main" val="3004079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21</a:t>
            </a:fld>
            <a:endParaRPr lang="en-US"/>
          </a:p>
        </p:txBody>
      </p:sp>
    </p:spTree>
    <p:extLst>
      <p:ext uri="{BB962C8B-B14F-4D97-AF65-F5344CB8AC3E}">
        <p14:creationId xmlns:p14="http://schemas.microsoft.com/office/powerpoint/2010/main" val="440821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22</a:t>
            </a:fld>
            <a:endParaRPr lang="en-US"/>
          </a:p>
        </p:txBody>
      </p:sp>
    </p:spTree>
    <p:extLst>
      <p:ext uri="{BB962C8B-B14F-4D97-AF65-F5344CB8AC3E}">
        <p14:creationId xmlns:p14="http://schemas.microsoft.com/office/powerpoint/2010/main" val="3589325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23</a:t>
            </a:fld>
            <a:endParaRPr lang="en-US"/>
          </a:p>
        </p:txBody>
      </p:sp>
    </p:spTree>
    <p:extLst>
      <p:ext uri="{BB962C8B-B14F-4D97-AF65-F5344CB8AC3E}">
        <p14:creationId xmlns:p14="http://schemas.microsoft.com/office/powerpoint/2010/main" val="2949787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24</a:t>
            </a:fld>
            <a:endParaRPr lang="en-US"/>
          </a:p>
        </p:txBody>
      </p:sp>
    </p:spTree>
    <p:extLst>
      <p:ext uri="{BB962C8B-B14F-4D97-AF65-F5344CB8AC3E}">
        <p14:creationId xmlns:p14="http://schemas.microsoft.com/office/powerpoint/2010/main" val="2646594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25</a:t>
            </a:fld>
            <a:endParaRPr lang="en-US"/>
          </a:p>
        </p:txBody>
      </p:sp>
    </p:spTree>
    <p:extLst>
      <p:ext uri="{BB962C8B-B14F-4D97-AF65-F5344CB8AC3E}">
        <p14:creationId xmlns:p14="http://schemas.microsoft.com/office/powerpoint/2010/main" val="13310792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26</a:t>
            </a:fld>
            <a:endParaRPr lang="en-US"/>
          </a:p>
        </p:txBody>
      </p:sp>
    </p:spTree>
    <p:extLst>
      <p:ext uri="{BB962C8B-B14F-4D97-AF65-F5344CB8AC3E}">
        <p14:creationId xmlns:p14="http://schemas.microsoft.com/office/powerpoint/2010/main" val="2233845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27</a:t>
            </a:fld>
            <a:endParaRPr lang="en-US"/>
          </a:p>
        </p:txBody>
      </p:sp>
    </p:spTree>
    <p:extLst>
      <p:ext uri="{BB962C8B-B14F-4D97-AF65-F5344CB8AC3E}">
        <p14:creationId xmlns:p14="http://schemas.microsoft.com/office/powerpoint/2010/main" val="3145442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28</a:t>
            </a:fld>
            <a:endParaRPr lang="en-US"/>
          </a:p>
        </p:txBody>
      </p:sp>
    </p:spTree>
    <p:extLst>
      <p:ext uri="{BB962C8B-B14F-4D97-AF65-F5344CB8AC3E}">
        <p14:creationId xmlns:p14="http://schemas.microsoft.com/office/powerpoint/2010/main" val="3992972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29</a:t>
            </a:fld>
            <a:endParaRPr lang="en-US"/>
          </a:p>
        </p:txBody>
      </p:sp>
    </p:spTree>
    <p:extLst>
      <p:ext uri="{BB962C8B-B14F-4D97-AF65-F5344CB8AC3E}">
        <p14:creationId xmlns:p14="http://schemas.microsoft.com/office/powerpoint/2010/main" val="153317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3</a:t>
            </a:fld>
            <a:endParaRPr lang="en-US"/>
          </a:p>
        </p:txBody>
      </p:sp>
    </p:spTree>
    <p:extLst>
      <p:ext uri="{BB962C8B-B14F-4D97-AF65-F5344CB8AC3E}">
        <p14:creationId xmlns:p14="http://schemas.microsoft.com/office/powerpoint/2010/main" val="17558242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30</a:t>
            </a:fld>
            <a:endParaRPr lang="en-US"/>
          </a:p>
        </p:txBody>
      </p:sp>
    </p:spTree>
    <p:extLst>
      <p:ext uri="{BB962C8B-B14F-4D97-AF65-F5344CB8AC3E}">
        <p14:creationId xmlns:p14="http://schemas.microsoft.com/office/powerpoint/2010/main" val="4030671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31</a:t>
            </a:fld>
            <a:endParaRPr lang="en-US"/>
          </a:p>
        </p:txBody>
      </p:sp>
    </p:spTree>
    <p:extLst>
      <p:ext uri="{BB962C8B-B14F-4D97-AF65-F5344CB8AC3E}">
        <p14:creationId xmlns:p14="http://schemas.microsoft.com/office/powerpoint/2010/main" val="2452823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32</a:t>
            </a:fld>
            <a:endParaRPr lang="en-US"/>
          </a:p>
        </p:txBody>
      </p:sp>
    </p:spTree>
    <p:extLst>
      <p:ext uri="{BB962C8B-B14F-4D97-AF65-F5344CB8AC3E}">
        <p14:creationId xmlns:p14="http://schemas.microsoft.com/office/powerpoint/2010/main" val="2485139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4</a:t>
            </a:fld>
            <a:endParaRPr lang="en-US"/>
          </a:p>
        </p:txBody>
      </p:sp>
    </p:spTree>
    <p:extLst>
      <p:ext uri="{BB962C8B-B14F-4D97-AF65-F5344CB8AC3E}">
        <p14:creationId xmlns:p14="http://schemas.microsoft.com/office/powerpoint/2010/main" val="81571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5</a:t>
            </a:fld>
            <a:endParaRPr lang="en-US"/>
          </a:p>
        </p:txBody>
      </p:sp>
    </p:spTree>
    <p:extLst>
      <p:ext uri="{BB962C8B-B14F-4D97-AF65-F5344CB8AC3E}">
        <p14:creationId xmlns:p14="http://schemas.microsoft.com/office/powerpoint/2010/main" val="349399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6</a:t>
            </a:fld>
            <a:endParaRPr lang="en-US"/>
          </a:p>
        </p:txBody>
      </p:sp>
    </p:spTree>
    <p:extLst>
      <p:ext uri="{BB962C8B-B14F-4D97-AF65-F5344CB8AC3E}">
        <p14:creationId xmlns:p14="http://schemas.microsoft.com/office/powerpoint/2010/main" val="1169139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7</a:t>
            </a:fld>
            <a:endParaRPr lang="en-US"/>
          </a:p>
        </p:txBody>
      </p:sp>
    </p:spTree>
    <p:extLst>
      <p:ext uri="{BB962C8B-B14F-4D97-AF65-F5344CB8AC3E}">
        <p14:creationId xmlns:p14="http://schemas.microsoft.com/office/powerpoint/2010/main" val="1331656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8</a:t>
            </a:fld>
            <a:endParaRPr lang="en-US"/>
          </a:p>
        </p:txBody>
      </p:sp>
    </p:spTree>
    <p:extLst>
      <p:ext uri="{BB962C8B-B14F-4D97-AF65-F5344CB8AC3E}">
        <p14:creationId xmlns:p14="http://schemas.microsoft.com/office/powerpoint/2010/main" val="232087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F92A64-18C5-40DE-8A31-087F809F439D}" type="slidenum">
              <a:rPr lang="en-US" smtClean="0"/>
              <a:t>9</a:t>
            </a:fld>
            <a:endParaRPr lang="en-US"/>
          </a:p>
        </p:txBody>
      </p:sp>
    </p:spTree>
    <p:extLst>
      <p:ext uri="{BB962C8B-B14F-4D97-AF65-F5344CB8AC3E}">
        <p14:creationId xmlns:p14="http://schemas.microsoft.com/office/powerpoint/2010/main" val="4048617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96AA52B0-A565-4E50-9C5E-85005E89381C}"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6AA52B0-A565-4E50-9C5E-85005E89381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5B11818-C92A-43D6-B260-F012EFF4F462}"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A52B0-A565-4E50-9C5E-85005E89381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B11818-C92A-43D6-B260-F012EFF4F462}" type="datetimeFigureOut">
              <a:rPr lang="en-US" smtClean="0"/>
              <a:t>3/12/2020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6AA52B0-A565-4E50-9C5E-85005E89381C}"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6600" dirty="0"/>
              <a:t>Mandated Reporting</a:t>
            </a:r>
          </a:p>
        </p:txBody>
      </p:sp>
    </p:spTree>
    <p:extLst>
      <p:ext uri="{BB962C8B-B14F-4D97-AF65-F5344CB8AC3E}">
        <p14:creationId xmlns:p14="http://schemas.microsoft.com/office/powerpoint/2010/main" val="86069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Maltreatment-Adults</a:t>
            </a:r>
          </a:p>
        </p:txBody>
      </p:sp>
      <p:sp>
        <p:nvSpPr>
          <p:cNvPr id="3" name="Content Placeholder 2"/>
          <p:cNvSpPr>
            <a:spLocks noGrp="1"/>
          </p:cNvSpPr>
          <p:nvPr>
            <p:ph idx="1"/>
          </p:nvPr>
        </p:nvSpPr>
        <p:spPr/>
        <p:txBody>
          <a:bodyPr/>
          <a:lstStyle/>
          <a:p>
            <a:r>
              <a:rPr lang="en-US" dirty="0"/>
              <a:t>Exploitation- using money of vulnerable adult for their own purposes.</a:t>
            </a:r>
          </a:p>
          <a:p>
            <a:r>
              <a:rPr lang="en-US" dirty="0"/>
              <a:t>Abuse-Action resulting in the harm of an adult a person is responsible for. </a:t>
            </a:r>
          </a:p>
          <a:p>
            <a:r>
              <a:rPr lang="en-US" dirty="0"/>
              <a:t>Neglect-Failing to meet the needs of an adult in which a person is responsible for. </a:t>
            </a:r>
          </a:p>
        </p:txBody>
      </p:sp>
    </p:spTree>
    <p:extLst>
      <p:ext uri="{BB962C8B-B14F-4D97-AF65-F5344CB8AC3E}">
        <p14:creationId xmlns:p14="http://schemas.microsoft.com/office/powerpoint/2010/main" val="1730148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Forms of Maltreatment-Children</a:t>
            </a:r>
          </a:p>
        </p:txBody>
      </p:sp>
      <p:sp>
        <p:nvSpPr>
          <p:cNvPr id="3" name="Content Placeholder 2"/>
          <p:cNvSpPr>
            <a:spLocks noGrp="1"/>
          </p:cNvSpPr>
          <p:nvPr>
            <p:ph idx="1"/>
          </p:nvPr>
        </p:nvSpPr>
        <p:spPr/>
        <p:txBody>
          <a:bodyPr/>
          <a:lstStyle/>
          <a:p>
            <a:r>
              <a:rPr lang="en-US" dirty="0"/>
              <a:t>Physical abuse</a:t>
            </a:r>
          </a:p>
          <a:p>
            <a:r>
              <a:rPr lang="en-US" dirty="0"/>
              <a:t>Physical neglect</a:t>
            </a:r>
          </a:p>
          <a:p>
            <a:r>
              <a:rPr lang="en-US" dirty="0"/>
              <a:t>Sexual abuse</a:t>
            </a:r>
          </a:p>
          <a:p>
            <a:r>
              <a:rPr lang="en-US" dirty="0"/>
              <a:t>Mental Injury</a:t>
            </a:r>
          </a:p>
          <a:p>
            <a:r>
              <a:rPr lang="en-US" dirty="0"/>
              <a:t>Medical neglect</a:t>
            </a:r>
          </a:p>
          <a:p>
            <a:r>
              <a:rPr lang="en-US" dirty="0"/>
              <a:t>Improper supervision</a:t>
            </a:r>
          </a:p>
          <a:p>
            <a:r>
              <a:rPr lang="en-US" dirty="0"/>
              <a:t>Munchausen's </a:t>
            </a:r>
          </a:p>
        </p:txBody>
      </p:sp>
    </p:spTree>
    <p:extLst>
      <p:ext uri="{BB962C8B-B14F-4D97-AF65-F5344CB8AC3E}">
        <p14:creationId xmlns:p14="http://schemas.microsoft.com/office/powerpoint/2010/main" val="1270132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Factors leading to abuse neglect and threatened harm</a:t>
            </a:r>
          </a:p>
        </p:txBody>
      </p:sp>
      <p:sp>
        <p:nvSpPr>
          <p:cNvPr id="3" name="Content Placeholder 2"/>
          <p:cNvSpPr>
            <a:spLocks noGrp="1"/>
          </p:cNvSpPr>
          <p:nvPr>
            <p:ph idx="1"/>
          </p:nvPr>
        </p:nvSpPr>
        <p:spPr/>
        <p:txBody>
          <a:bodyPr/>
          <a:lstStyle/>
          <a:p>
            <a:r>
              <a:rPr lang="en-US" dirty="0"/>
              <a:t>Substance abuse</a:t>
            </a:r>
          </a:p>
          <a:p>
            <a:r>
              <a:rPr lang="en-US" dirty="0"/>
              <a:t>Maintaining a drug residence</a:t>
            </a:r>
          </a:p>
          <a:p>
            <a:r>
              <a:rPr lang="en-US" dirty="0"/>
              <a:t>Domestic violence (amongst adults)</a:t>
            </a:r>
          </a:p>
          <a:p>
            <a:r>
              <a:rPr lang="en-US" dirty="0"/>
              <a:t>Prior termination of parental rights</a:t>
            </a:r>
          </a:p>
          <a:p>
            <a:r>
              <a:rPr lang="en-US" dirty="0"/>
              <a:t>Child currently in foster care?</a:t>
            </a:r>
          </a:p>
        </p:txBody>
      </p:sp>
    </p:spTree>
    <p:extLst>
      <p:ext uri="{BB962C8B-B14F-4D97-AF65-F5344CB8AC3E}">
        <p14:creationId xmlns:p14="http://schemas.microsoft.com/office/powerpoint/2010/main" val="256081566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of abuse/neglect</a:t>
            </a:r>
          </a:p>
        </p:txBody>
      </p:sp>
      <p:sp>
        <p:nvSpPr>
          <p:cNvPr id="3" name="Content Placeholder 2"/>
          <p:cNvSpPr>
            <a:spLocks noGrp="1"/>
          </p:cNvSpPr>
          <p:nvPr>
            <p:ph idx="1"/>
          </p:nvPr>
        </p:nvSpPr>
        <p:spPr/>
        <p:txBody>
          <a:bodyPr>
            <a:normAutofit fontScale="92500" lnSpcReduction="20000"/>
          </a:bodyPr>
          <a:lstStyle/>
          <a:p>
            <a:r>
              <a:rPr lang="en-US" dirty="0"/>
              <a:t>Sexual abuse-regression in potty training/bed wetting. Abstaining from social activities or aggressive behaviors. </a:t>
            </a:r>
          </a:p>
          <a:p>
            <a:r>
              <a:rPr lang="en-US" dirty="0"/>
              <a:t>Physical abuse-unexplained injuries, linear marks, some type of broken bones, withdrawn or aggressive behaviors</a:t>
            </a:r>
          </a:p>
          <a:p>
            <a:r>
              <a:rPr lang="en-US" dirty="0"/>
              <a:t>Neglect (any sort)-absenteeism, unsanitary clothing/appearance. </a:t>
            </a:r>
          </a:p>
          <a:p>
            <a:r>
              <a:rPr lang="en-US" dirty="0"/>
              <a:t>Domestic violence-withdrawn/aggressive behaviors</a:t>
            </a:r>
          </a:p>
          <a:p>
            <a:r>
              <a:rPr lang="en-US" dirty="0"/>
              <a:t>Substance abuse-Same as neglect generally or observing parents with drug concerns</a:t>
            </a:r>
            <a:br>
              <a:rPr lang="en-US" dirty="0"/>
            </a:br>
            <a:endParaRPr lang="en-US" dirty="0"/>
          </a:p>
        </p:txBody>
      </p:sp>
    </p:spTree>
    <p:extLst>
      <p:ext uri="{BB962C8B-B14F-4D97-AF65-F5344CB8AC3E}">
        <p14:creationId xmlns:p14="http://schemas.microsoft.com/office/powerpoint/2010/main" val="166615117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Most common sign of abuse or neglect…</a:t>
            </a:r>
          </a:p>
        </p:txBody>
      </p:sp>
      <p:sp>
        <p:nvSpPr>
          <p:cNvPr id="3" name="Content Placeholder 2"/>
          <p:cNvSpPr>
            <a:spLocks noGrp="1"/>
          </p:cNvSpPr>
          <p:nvPr>
            <p:ph idx="1"/>
          </p:nvPr>
        </p:nvSpPr>
        <p:spPr/>
        <p:txBody>
          <a:bodyPr/>
          <a:lstStyle/>
          <a:p>
            <a:r>
              <a:rPr lang="en-US" sz="8800" dirty="0"/>
              <a:t>Disclosures</a:t>
            </a:r>
            <a:r>
              <a:rPr lang="en-US" sz="9600" dirty="0"/>
              <a:t>!</a:t>
            </a:r>
            <a:endParaRPr lang="en-US" dirty="0"/>
          </a:p>
          <a:p>
            <a:endParaRPr lang="en-US" dirty="0"/>
          </a:p>
          <a:p>
            <a:endParaRPr lang="en-US" dirty="0"/>
          </a:p>
        </p:txBody>
      </p:sp>
    </p:spTree>
    <p:extLst>
      <p:ext uri="{BB962C8B-B14F-4D97-AF65-F5344CB8AC3E}">
        <p14:creationId xmlns:p14="http://schemas.microsoft.com/office/powerpoint/2010/main" val="317947162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Death Cases	</a:t>
            </a:r>
          </a:p>
        </p:txBody>
      </p:sp>
      <p:sp>
        <p:nvSpPr>
          <p:cNvPr id="3" name="Content Placeholder 2"/>
          <p:cNvSpPr>
            <a:spLocks noGrp="1"/>
          </p:cNvSpPr>
          <p:nvPr>
            <p:ph idx="1"/>
          </p:nvPr>
        </p:nvSpPr>
        <p:spPr/>
        <p:txBody>
          <a:bodyPr/>
          <a:lstStyle/>
          <a:p>
            <a:r>
              <a:rPr lang="en-US" dirty="0"/>
              <a:t>Not all abuse or neglect</a:t>
            </a:r>
          </a:p>
          <a:p>
            <a:r>
              <a:rPr lang="en-US" dirty="0"/>
              <a:t>Most are generally obvious as to whether or not the parent was to some extent responsible. </a:t>
            </a:r>
          </a:p>
          <a:p>
            <a:r>
              <a:rPr lang="en-US" dirty="0"/>
              <a:t>Due to the impact and safety of other children…report any with any sort of ambiguity</a:t>
            </a:r>
          </a:p>
          <a:p>
            <a:r>
              <a:rPr lang="en-US" dirty="0"/>
              <a:t>Put the information in the hands of CPS, let them make the decisions about closing/rejecting these cases. </a:t>
            </a:r>
          </a:p>
        </p:txBody>
      </p:sp>
    </p:spTree>
    <p:extLst>
      <p:ext uri="{BB962C8B-B14F-4D97-AF65-F5344CB8AC3E}">
        <p14:creationId xmlns:p14="http://schemas.microsoft.com/office/powerpoint/2010/main" val="689026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NOT </a:t>
            </a:r>
            <a:r>
              <a:rPr lang="en-US" u="sng" dirty="0"/>
              <a:t>Necessarily</a:t>
            </a:r>
            <a:r>
              <a:rPr lang="en-US" b="0" dirty="0"/>
              <a:t> abuse/neglect</a:t>
            </a:r>
          </a:p>
        </p:txBody>
      </p:sp>
      <p:sp>
        <p:nvSpPr>
          <p:cNvPr id="3" name="Content Placeholder 2"/>
          <p:cNvSpPr>
            <a:spLocks noGrp="1"/>
          </p:cNvSpPr>
          <p:nvPr>
            <p:ph idx="1"/>
          </p:nvPr>
        </p:nvSpPr>
        <p:spPr/>
        <p:txBody>
          <a:bodyPr>
            <a:normAutofit lnSpcReduction="10000"/>
          </a:bodyPr>
          <a:lstStyle/>
          <a:p>
            <a:r>
              <a:rPr lang="en-US" dirty="0"/>
              <a:t>Head Lice</a:t>
            </a:r>
          </a:p>
          <a:p>
            <a:r>
              <a:rPr lang="en-US" dirty="0"/>
              <a:t>Truancy</a:t>
            </a:r>
          </a:p>
          <a:p>
            <a:r>
              <a:rPr lang="en-US" dirty="0"/>
              <a:t>Domestic Violence/Criminality</a:t>
            </a:r>
          </a:p>
          <a:p>
            <a:r>
              <a:rPr lang="en-US" dirty="0"/>
              <a:t>Substance Abuse </a:t>
            </a:r>
          </a:p>
          <a:p>
            <a:r>
              <a:rPr lang="en-US" dirty="0"/>
              <a:t>Negative or delinquent behaviors by minors (who don’t have children)</a:t>
            </a:r>
          </a:p>
          <a:p>
            <a:r>
              <a:rPr lang="en-US" dirty="0"/>
              <a:t>Physical Discipline</a:t>
            </a:r>
          </a:p>
          <a:p>
            <a:r>
              <a:rPr lang="en-US" dirty="0"/>
              <a:t>Child home alone</a:t>
            </a:r>
          </a:p>
          <a:p>
            <a:r>
              <a:rPr lang="en-US" dirty="0"/>
              <a:t>Unsafe sleep</a:t>
            </a:r>
          </a:p>
          <a:p>
            <a:r>
              <a:rPr lang="en-US" dirty="0"/>
              <a:t>Improper care and custody</a:t>
            </a:r>
          </a:p>
          <a:p>
            <a:endParaRPr lang="en-US" dirty="0"/>
          </a:p>
        </p:txBody>
      </p:sp>
    </p:spTree>
    <p:extLst>
      <p:ext uri="{BB962C8B-B14F-4D97-AF65-F5344CB8AC3E}">
        <p14:creationId xmlns:p14="http://schemas.microsoft.com/office/powerpoint/2010/main" val="220258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Investigation</a:t>
            </a:r>
          </a:p>
        </p:txBody>
      </p:sp>
      <p:sp>
        <p:nvSpPr>
          <p:cNvPr id="3" name="Content Placeholder 2"/>
          <p:cNvSpPr>
            <a:spLocks noGrp="1"/>
          </p:cNvSpPr>
          <p:nvPr>
            <p:ph idx="1"/>
          </p:nvPr>
        </p:nvSpPr>
        <p:spPr/>
        <p:txBody>
          <a:bodyPr/>
          <a:lstStyle/>
          <a:p>
            <a:r>
              <a:rPr lang="en-US" dirty="0"/>
              <a:t>See and interview (if age appropriate) all children residing in the home</a:t>
            </a:r>
          </a:p>
          <a:p>
            <a:r>
              <a:rPr lang="en-US" dirty="0"/>
              <a:t>See the home</a:t>
            </a:r>
          </a:p>
          <a:p>
            <a:r>
              <a:rPr lang="en-US" dirty="0"/>
              <a:t>Interview all adults residing in the home</a:t>
            </a:r>
          </a:p>
          <a:p>
            <a:r>
              <a:rPr lang="en-US" dirty="0"/>
              <a:t>Interview all non-custodial parents</a:t>
            </a:r>
          </a:p>
          <a:p>
            <a:r>
              <a:rPr lang="en-US" dirty="0"/>
              <a:t>Make collateral contacts to all applicable parties</a:t>
            </a:r>
          </a:p>
          <a:p>
            <a:r>
              <a:rPr lang="en-US" dirty="0"/>
              <a:t>Background checks</a:t>
            </a:r>
          </a:p>
        </p:txBody>
      </p:sp>
    </p:spTree>
    <p:extLst>
      <p:ext uri="{BB962C8B-B14F-4D97-AF65-F5344CB8AC3E}">
        <p14:creationId xmlns:p14="http://schemas.microsoft.com/office/powerpoint/2010/main" val="693613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a:t>
            </a:r>
          </a:p>
        </p:txBody>
      </p:sp>
      <p:sp>
        <p:nvSpPr>
          <p:cNvPr id="3" name="Content Placeholder 2"/>
          <p:cNvSpPr>
            <a:spLocks noGrp="1"/>
          </p:cNvSpPr>
          <p:nvPr>
            <p:ph idx="1"/>
          </p:nvPr>
        </p:nvSpPr>
        <p:spPr/>
        <p:txBody>
          <a:bodyPr/>
          <a:lstStyle/>
          <a:p>
            <a:r>
              <a:rPr lang="en-US" dirty="0"/>
              <a:t>Preponderance</a:t>
            </a:r>
          </a:p>
          <a:p>
            <a:pPr lvl="1"/>
            <a:r>
              <a:rPr lang="en-US" dirty="0"/>
              <a:t>Burden of proof needed to confirm the alleged maltreatment</a:t>
            </a:r>
          </a:p>
          <a:p>
            <a:pPr lvl="1"/>
            <a:r>
              <a:rPr lang="en-US" dirty="0"/>
              <a:t>Means “more likely than not” or approximately 51% likelihood</a:t>
            </a:r>
          </a:p>
        </p:txBody>
      </p:sp>
    </p:spTree>
    <p:extLst>
      <p:ext uri="{BB962C8B-B14F-4D97-AF65-F5344CB8AC3E}">
        <p14:creationId xmlns:p14="http://schemas.microsoft.com/office/powerpoint/2010/main" val="395506392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of Investigations</a:t>
            </a:r>
          </a:p>
        </p:txBody>
      </p:sp>
      <p:sp>
        <p:nvSpPr>
          <p:cNvPr id="3" name="Content Placeholder 2"/>
          <p:cNvSpPr>
            <a:spLocks noGrp="1"/>
          </p:cNvSpPr>
          <p:nvPr>
            <p:ph idx="1"/>
          </p:nvPr>
        </p:nvSpPr>
        <p:spPr/>
        <p:txBody>
          <a:bodyPr>
            <a:normAutofit fontScale="92500"/>
          </a:bodyPr>
          <a:lstStyle/>
          <a:p>
            <a:r>
              <a:rPr lang="en-US" dirty="0"/>
              <a:t>Category V- no preponderance (Cannot locate).</a:t>
            </a:r>
          </a:p>
          <a:p>
            <a:r>
              <a:rPr lang="en-US" dirty="0"/>
              <a:t>Category IV-no preponderance (</a:t>
            </a:r>
            <a:r>
              <a:rPr lang="en-US" dirty="0" err="1"/>
              <a:t>Appox</a:t>
            </a:r>
            <a:r>
              <a:rPr lang="en-US" dirty="0"/>
              <a:t>. 70% of all cases)</a:t>
            </a:r>
          </a:p>
          <a:p>
            <a:r>
              <a:rPr lang="en-US" dirty="0"/>
              <a:t>Category III- preponderance of evidence; services offered, may not monitor, no CR, no court</a:t>
            </a:r>
          </a:p>
          <a:p>
            <a:r>
              <a:rPr lang="en-US" dirty="0"/>
              <a:t>Category II- preponderance of evidence; services referred, monitor, CR, no court</a:t>
            </a:r>
          </a:p>
          <a:p>
            <a:r>
              <a:rPr lang="en-US" dirty="0"/>
              <a:t>Category I- Court needed or required, preponderance of evidence, possible foster care placement, DHS monitoring, services provide, CR</a:t>
            </a:r>
          </a:p>
        </p:txBody>
      </p:sp>
    </p:spTree>
    <p:extLst>
      <p:ext uri="{BB962C8B-B14F-4D97-AF65-F5344CB8AC3E}">
        <p14:creationId xmlns:p14="http://schemas.microsoft.com/office/powerpoint/2010/main" val="193028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be covered</a:t>
            </a:r>
          </a:p>
        </p:txBody>
      </p:sp>
      <p:sp>
        <p:nvSpPr>
          <p:cNvPr id="3" name="Content Placeholder 2"/>
          <p:cNvSpPr>
            <a:spLocks noGrp="1"/>
          </p:cNvSpPr>
          <p:nvPr>
            <p:ph idx="1"/>
          </p:nvPr>
        </p:nvSpPr>
        <p:spPr/>
        <p:txBody>
          <a:bodyPr>
            <a:normAutofit lnSpcReduction="10000"/>
          </a:bodyPr>
          <a:lstStyle/>
          <a:p>
            <a:r>
              <a:rPr lang="en-US" dirty="0"/>
              <a:t>Distinguishing between mandated and non-mandated reporters</a:t>
            </a:r>
          </a:p>
          <a:p>
            <a:r>
              <a:rPr lang="en-US" dirty="0"/>
              <a:t>Terms of importance</a:t>
            </a:r>
          </a:p>
          <a:p>
            <a:r>
              <a:rPr lang="en-US" dirty="0"/>
              <a:t>Defining abuse and neglect/threatened harm</a:t>
            </a:r>
          </a:p>
          <a:p>
            <a:r>
              <a:rPr lang="en-US" dirty="0"/>
              <a:t>What is not abuse or neglect</a:t>
            </a:r>
          </a:p>
          <a:p>
            <a:r>
              <a:rPr lang="en-US" dirty="0"/>
              <a:t>Investigations</a:t>
            </a:r>
          </a:p>
          <a:p>
            <a:r>
              <a:rPr lang="en-US" dirty="0"/>
              <a:t>Outcomes</a:t>
            </a:r>
          </a:p>
          <a:p>
            <a:r>
              <a:rPr lang="en-US" dirty="0"/>
              <a:t>DHHS/reporter responsibilities</a:t>
            </a:r>
          </a:p>
          <a:p>
            <a:r>
              <a:rPr lang="en-US" dirty="0"/>
              <a:t>Liabilities associated with reporting and not reporting</a:t>
            </a:r>
          </a:p>
        </p:txBody>
      </p:sp>
    </p:spTree>
    <p:extLst>
      <p:ext uri="{BB962C8B-B14F-4D97-AF65-F5344CB8AC3E}">
        <p14:creationId xmlns:p14="http://schemas.microsoft.com/office/powerpoint/2010/main" val="4129886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DHS/CPS Responsibilities to the RP</a:t>
            </a:r>
          </a:p>
        </p:txBody>
      </p:sp>
      <p:sp>
        <p:nvSpPr>
          <p:cNvPr id="3" name="Content Placeholder 2"/>
          <p:cNvSpPr>
            <a:spLocks noGrp="1"/>
          </p:cNvSpPr>
          <p:nvPr>
            <p:ph idx="1"/>
          </p:nvPr>
        </p:nvSpPr>
        <p:spPr/>
        <p:txBody>
          <a:bodyPr/>
          <a:lstStyle/>
          <a:p>
            <a:r>
              <a:rPr lang="en-US" dirty="0"/>
              <a:t>Written notice of the outcome</a:t>
            </a:r>
          </a:p>
          <a:p>
            <a:r>
              <a:rPr lang="en-US" dirty="0"/>
              <a:t>Protecting the identity of the reporting person</a:t>
            </a:r>
          </a:p>
          <a:p>
            <a:r>
              <a:rPr lang="en-US" dirty="0"/>
              <a:t>Contacting the reporting person as needed</a:t>
            </a:r>
          </a:p>
          <a:p>
            <a:endParaRPr lang="en-US" dirty="0"/>
          </a:p>
          <a:p>
            <a:endParaRPr lang="en-US" dirty="0"/>
          </a:p>
        </p:txBody>
      </p:sp>
    </p:spTree>
    <p:extLst>
      <p:ext uri="{BB962C8B-B14F-4D97-AF65-F5344CB8AC3E}">
        <p14:creationId xmlns:p14="http://schemas.microsoft.com/office/powerpoint/2010/main" val="1330963594"/>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Responsibilities</a:t>
            </a:r>
          </a:p>
        </p:txBody>
      </p:sp>
      <p:sp>
        <p:nvSpPr>
          <p:cNvPr id="3" name="Content Placeholder 2"/>
          <p:cNvSpPr>
            <a:spLocks noGrp="1"/>
          </p:cNvSpPr>
          <p:nvPr>
            <p:ph idx="1"/>
          </p:nvPr>
        </p:nvSpPr>
        <p:spPr/>
        <p:txBody>
          <a:bodyPr/>
          <a:lstStyle/>
          <a:p>
            <a:r>
              <a:rPr lang="en-US" dirty="0"/>
              <a:t>Mandated reporters are such due to position or affiliation with an organization. This responsibility exists both:</a:t>
            </a:r>
          </a:p>
          <a:p>
            <a:pPr lvl="1"/>
            <a:r>
              <a:rPr lang="en-US" dirty="0"/>
              <a:t>In the normal practices of employment</a:t>
            </a:r>
          </a:p>
          <a:p>
            <a:pPr lvl="1"/>
            <a:r>
              <a:rPr lang="en-US" dirty="0"/>
              <a:t>When at home</a:t>
            </a:r>
          </a:p>
          <a:p>
            <a:pPr lvl="1"/>
            <a:r>
              <a:rPr lang="en-US" dirty="0"/>
              <a:t>When out and about in the community</a:t>
            </a:r>
          </a:p>
          <a:p>
            <a:pPr lvl="1"/>
            <a:r>
              <a:rPr lang="en-US" dirty="0"/>
              <a:t>Anytime abuse or neglect is suspected</a:t>
            </a:r>
          </a:p>
        </p:txBody>
      </p:sp>
    </p:spTree>
    <p:extLst>
      <p:ext uri="{BB962C8B-B14F-4D97-AF65-F5344CB8AC3E}">
        <p14:creationId xmlns:p14="http://schemas.microsoft.com/office/powerpoint/2010/main" val="69161630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Reporting Responsibilities cont.</a:t>
            </a:r>
          </a:p>
        </p:txBody>
      </p:sp>
      <p:sp>
        <p:nvSpPr>
          <p:cNvPr id="3" name="Content Placeholder 2"/>
          <p:cNvSpPr>
            <a:spLocks noGrp="1"/>
          </p:cNvSpPr>
          <p:nvPr>
            <p:ph idx="1"/>
          </p:nvPr>
        </p:nvSpPr>
        <p:spPr/>
        <p:txBody>
          <a:bodyPr>
            <a:normAutofit/>
          </a:bodyPr>
          <a:lstStyle/>
          <a:p>
            <a:r>
              <a:rPr lang="en-US" dirty="0"/>
              <a:t>Once child abuse or neglect is suspected the CPL (Child Protection Law) dictates:</a:t>
            </a:r>
          </a:p>
          <a:p>
            <a:pPr lvl="1"/>
            <a:r>
              <a:rPr lang="en-US" dirty="0"/>
              <a:t>An oral report is to be made immediately OR cause an oral report to be made</a:t>
            </a:r>
          </a:p>
          <a:p>
            <a:pPr lvl="1"/>
            <a:r>
              <a:rPr lang="en-US" dirty="0"/>
              <a:t>A written report is required</a:t>
            </a:r>
          </a:p>
          <a:p>
            <a:pPr lvl="2"/>
            <a:r>
              <a:rPr lang="en-US" dirty="0"/>
              <a:t>Within 72 hours of the oral report (DHS 3200)</a:t>
            </a:r>
          </a:p>
          <a:p>
            <a:pPr lvl="2"/>
            <a:r>
              <a:rPr lang="en-US" dirty="0"/>
              <a:t>All Applicable Demographics</a:t>
            </a:r>
          </a:p>
          <a:p>
            <a:pPr lvl="2"/>
            <a:r>
              <a:rPr lang="en-US" dirty="0"/>
              <a:t>Current location of the child</a:t>
            </a:r>
          </a:p>
          <a:p>
            <a:pPr lvl="2"/>
            <a:r>
              <a:rPr lang="en-US" dirty="0"/>
              <a:t>Alleged abuse or neglect concerns</a:t>
            </a:r>
          </a:p>
          <a:p>
            <a:pPr lvl="2"/>
            <a:r>
              <a:rPr lang="en-US" dirty="0"/>
              <a:t>Name and contact information of the reporting party (you)</a:t>
            </a:r>
          </a:p>
          <a:p>
            <a:pPr lvl="1"/>
            <a:endParaRPr lang="en-US" dirty="0"/>
          </a:p>
        </p:txBody>
      </p:sp>
    </p:spTree>
    <p:extLst>
      <p:ext uri="{BB962C8B-B14F-4D97-AF65-F5344CB8AC3E}">
        <p14:creationId xmlns:p14="http://schemas.microsoft.com/office/powerpoint/2010/main" val="368157832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Reporting Responsibilities cont.</a:t>
            </a:r>
          </a:p>
        </p:txBody>
      </p:sp>
      <p:sp>
        <p:nvSpPr>
          <p:cNvPr id="3" name="Content Placeholder 2"/>
          <p:cNvSpPr>
            <a:spLocks noGrp="1"/>
          </p:cNvSpPr>
          <p:nvPr>
            <p:ph idx="1"/>
          </p:nvPr>
        </p:nvSpPr>
        <p:spPr/>
        <p:txBody>
          <a:bodyPr/>
          <a:lstStyle/>
          <a:p>
            <a:r>
              <a:rPr lang="en-US" dirty="0"/>
              <a:t>Mandated reporters working for a hospital or school are to:</a:t>
            </a:r>
          </a:p>
          <a:p>
            <a:pPr lvl="1"/>
            <a:r>
              <a:rPr lang="en-US" dirty="0"/>
              <a:t> provide information (make copies) of abuse or neglect reports which are made to DHS</a:t>
            </a:r>
          </a:p>
          <a:p>
            <a:pPr lvl="1"/>
            <a:r>
              <a:rPr lang="en-US" dirty="0"/>
              <a:t>They go to person in charge at the organization</a:t>
            </a:r>
          </a:p>
        </p:txBody>
      </p:sp>
    </p:spTree>
    <p:extLst>
      <p:ext uri="{BB962C8B-B14F-4D97-AF65-F5344CB8AC3E}">
        <p14:creationId xmlns:p14="http://schemas.microsoft.com/office/powerpoint/2010/main" val="61647315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a:t>
            </a:r>
          </a:p>
        </p:txBody>
      </p:sp>
      <p:sp>
        <p:nvSpPr>
          <p:cNvPr id="3" name="Content Placeholder 2"/>
          <p:cNvSpPr>
            <a:spLocks noGrp="1"/>
          </p:cNvSpPr>
          <p:nvPr>
            <p:ph idx="1"/>
          </p:nvPr>
        </p:nvSpPr>
        <p:spPr/>
        <p:txBody>
          <a:bodyPr/>
          <a:lstStyle/>
          <a:p>
            <a:r>
              <a:rPr lang="en-US" dirty="0"/>
              <a:t>Make yourself available to the investigating agency. Your input will be requested</a:t>
            </a:r>
          </a:p>
          <a:p>
            <a:pPr lvl="1"/>
            <a:r>
              <a:rPr lang="en-US" dirty="0"/>
              <a:t>When your report is assigned</a:t>
            </a:r>
          </a:p>
          <a:p>
            <a:pPr lvl="1"/>
            <a:r>
              <a:rPr lang="en-US" dirty="0"/>
              <a:t>When there are changes to the investigation</a:t>
            </a:r>
          </a:p>
          <a:p>
            <a:r>
              <a:rPr lang="en-US" dirty="0"/>
              <a:t>Safety is a priority over confidentiality</a:t>
            </a:r>
          </a:p>
          <a:p>
            <a:pPr lvl="1"/>
            <a:r>
              <a:rPr lang="en-US" dirty="0"/>
              <a:t>Providing information is expected and required</a:t>
            </a:r>
          </a:p>
          <a:p>
            <a:pPr lvl="1"/>
            <a:r>
              <a:rPr lang="en-US" dirty="0"/>
              <a:t>Important also in development of professional relationships</a:t>
            </a:r>
          </a:p>
          <a:p>
            <a:pPr marL="457200" lvl="1" indent="0">
              <a:buNone/>
            </a:pPr>
            <a:endParaRPr lang="en-US" dirty="0"/>
          </a:p>
        </p:txBody>
      </p:sp>
    </p:spTree>
    <p:extLst>
      <p:ext uri="{BB962C8B-B14F-4D97-AF65-F5344CB8AC3E}">
        <p14:creationId xmlns:p14="http://schemas.microsoft.com/office/powerpoint/2010/main" val="192981913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 Cont.</a:t>
            </a:r>
          </a:p>
        </p:txBody>
      </p:sp>
      <p:sp>
        <p:nvSpPr>
          <p:cNvPr id="3" name="Content Placeholder 2"/>
          <p:cNvSpPr>
            <a:spLocks noGrp="1"/>
          </p:cNvSpPr>
          <p:nvPr>
            <p:ph idx="1"/>
          </p:nvPr>
        </p:nvSpPr>
        <p:spPr/>
        <p:txBody>
          <a:bodyPr>
            <a:normAutofit/>
          </a:bodyPr>
          <a:lstStyle/>
          <a:p>
            <a:r>
              <a:rPr lang="en-US" dirty="0"/>
              <a:t>Mandated reporters should not attempt to:</a:t>
            </a:r>
          </a:p>
          <a:p>
            <a:pPr lvl="1"/>
            <a:r>
              <a:rPr lang="en-US" dirty="0"/>
              <a:t>Investigate </a:t>
            </a:r>
          </a:p>
          <a:p>
            <a:pPr lvl="1"/>
            <a:r>
              <a:rPr lang="en-US" dirty="0"/>
              <a:t>Ask questions of the family or child(ren) once they have already attained information to make a report</a:t>
            </a:r>
          </a:p>
          <a:p>
            <a:r>
              <a:rPr lang="en-US" dirty="0"/>
              <a:t>Use strong discretion when informing families they reported</a:t>
            </a:r>
          </a:p>
          <a:p>
            <a:pPr lvl="1"/>
            <a:r>
              <a:rPr lang="en-US" dirty="0"/>
              <a:t>Dangerous</a:t>
            </a:r>
          </a:p>
          <a:p>
            <a:pPr lvl="1"/>
            <a:r>
              <a:rPr lang="en-US" dirty="0"/>
              <a:t>Effects the outcome of the investigation</a:t>
            </a:r>
          </a:p>
          <a:p>
            <a:pPr lvl="2"/>
            <a:r>
              <a:rPr lang="en-US" dirty="0"/>
              <a:t>Safety of children</a:t>
            </a:r>
          </a:p>
          <a:p>
            <a:pPr lvl="2"/>
            <a:r>
              <a:rPr lang="en-US" dirty="0"/>
              <a:t>Services for the families </a:t>
            </a:r>
          </a:p>
        </p:txBody>
      </p:sp>
    </p:spTree>
    <p:extLst>
      <p:ext uri="{BB962C8B-B14F-4D97-AF65-F5344CB8AC3E}">
        <p14:creationId xmlns:p14="http://schemas.microsoft.com/office/powerpoint/2010/main" val="191998831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pPr marL="0" indent="0">
              <a:buNone/>
            </a:pPr>
            <a:r>
              <a:rPr lang="en-US" dirty="0"/>
              <a:t>Orally report abuse and neglect immediately to CI (centralized intake) (1-855-444-3911)</a:t>
            </a:r>
          </a:p>
          <a:p>
            <a:r>
              <a:rPr lang="en-US" dirty="0"/>
              <a:t>Make follow up with written reports to CI</a:t>
            </a:r>
          </a:p>
          <a:p>
            <a:r>
              <a:rPr lang="en-US" dirty="0"/>
              <a:t>Make sure the person in charge is made aware of the report being made</a:t>
            </a:r>
          </a:p>
          <a:p>
            <a:r>
              <a:rPr lang="en-US" dirty="0"/>
              <a:t>Disclose reporting if you choose (may depend on the situation; an example is a therapist)</a:t>
            </a:r>
          </a:p>
        </p:txBody>
      </p:sp>
    </p:spTree>
    <p:extLst>
      <p:ext uri="{BB962C8B-B14F-4D97-AF65-F5344CB8AC3E}">
        <p14:creationId xmlns:p14="http://schemas.microsoft.com/office/powerpoint/2010/main" val="2860079298"/>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a:t>
            </a:r>
          </a:p>
        </p:txBody>
      </p:sp>
      <p:sp>
        <p:nvSpPr>
          <p:cNvPr id="3" name="Content Placeholder 2"/>
          <p:cNvSpPr>
            <a:spLocks noGrp="1"/>
          </p:cNvSpPr>
          <p:nvPr>
            <p:ph idx="1"/>
          </p:nvPr>
        </p:nvSpPr>
        <p:spPr/>
        <p:txBody>
          <a:bodyPr/>
          <a:lstStyle/>
          <a:p>
            <a:r>
              <a:rPr lang="en-US" dirty="0"/>
              <a:t>Providing information to your superior does not diminish or change your responsibility to report child abuse or neglect!!!</a:t>
            </a:r>
          </a:p>
          <a:p>
            <a:r>
              <a:rPr lang="en-US" dirty="0"/>
              <a:t>You have your own responsibility separate from your affiliation with your employer to report abuse and neglect</a:t>
            </a:r>
          </a:p>
        </p:txBody>
      </p:sp>
    </p:spTree>
    <p:extLst>
      <p:ext uri="{BB962C8B-B14F-4D97-AF65-F5344CB8AC3E}">
        <p14:creationId xmlns:p14="http://schemas.microsoft.com/office/powerpoint/2010/main" val="3061839882"/>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Liabilities of not reporting</a:t>
            </a:r>
          </a:p>
        </p:txBody>
      </p:sp>
      <p:sp>
        <p:nvSpPr>
          <p:cNvPr id="3" name="Content Placeholder 2"/>
          <p:cNvSpPr>
            <a:spLocks noGrp="1"/>
          </p:cNvSpPr>
          <p:nvPr>
            <p:ph idx="1"/>
          </p:nvPr>
        </p:nvSpPr>
        <p:spPr/>
        <p:txBody>
          <a:bodyPr/>
          <a:lstStyle/>
          <a:p>
            <a:r>
              <a:rPr lang="en-US" dirty="0"/>
              <a:t>CHILD SAFETY/prevention-child abuse is significantly under reported hundreds of children die each year nationally from abuse and neglect. </a:t>
            </a:r>
          </a:p>
          <a:p>
            <a:r>
              <a:rPr lang="en-US" dirty="0"/>
              <a:t>Employment- failure to report as directed can result in licensure revocation or employment. </a:t>
            </a:r>
          </a:p>
          <a:p>
            <a:r>
              <a:rPr lang="en-US" dirty="0"/>
              <a:t>Criminality- Per the CPL (Child Protection Law) a person who does not report abuse neglect as required by law can face up to 90 days in jail and a $500 fine. </a:t>
            </a:r>
          </a:p>
          <a:p>
            <a:pPr marL="137160" indent="0">
              <a:buNone/>
            </a:pPr>
            <a:endParaRPr lang="en-US" dirty="0"/>
          </a:p>
        </p:txBody>
      </p:sp>
    </p:spTree>
    <p:extLst>
      <p:ext uri="{BB962C8B-B14F-4D97-AF65-F5344CB8AC3E}">
        <p14:creationId xmlns:p14="http://schemas.microsoft.com/office/powerpoint/2010/main" val="967585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reporting</a:t>
            </a:r>
          </a:p>
        </p:txBody>
      </p:sp>
      <p:sp>
        <p:nvSpPr>
          <p:cNvPr id="3" name="Content Placeholder 2"/>
          <p:cNvSpPr>
            <a:spLocks noGrp="1"/>
          </p:cNvSpPr>
          <p:nvPr>
            <p:ph idx="1"/>
          </p:nvPr>
        </p:nvSpPr>
        <p:spPr/>
        <p:txBody>
          <a:bodyPr/>
          <a:lstStyle/>
          <a:p>
            <a:r>
              <a:rPr lang="en-US" dirty="0"/>
              <a:t>According to data from the National Child Abuse and Neglect Data System (NCANDS), 49 States reported a total of </a:t>
            </a:r>
            <a:r>
              <a:rPr lang="en-US" dirty="0">
                <a:solidFill>
                  <a:srgbClr val="FF0000"/>
                </a:solidFill>
              </a:rPr>
              <a:t>1,585 fatalities. Based on these data, a nationally estimated 1,670 children died from abuse or neglect in FFY 2015, which is 5.7 percent more than in 2011. </a:t>
            </a:r>
          </a:p>
          <a:p>
            <a:pPr lvl="1"/>
            <a:endParaRPr lang="en-US" dirty="0">
              <a:solidFill>
                <a:srgbClr val="FF0000"/>
              </a:solidFill>
            </a:endParaRPr>
          </a:p>
        </p:txBody>
      </p:sp>
    </p:spTree>
    <p:extLst>
      <p:ext uri="{BB962C8B-B14F-4D97-AF65-F5344CB8AC3E}">
        <p14:creationId xmlns:p14="http://schemas.microsoft.com/office/powerpoint/2010/main" val="14354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report</a:t>
            </a:r>
          </a:p>
        </p:txBody>
      </p:sp>
      <p:sp>
        <p:nvSpPr>
          <p:cNvPr id="3" name="Content Placeholder 2"/>
          <p:cNvSpPr>
            <a:spLocks noGrp="1"/>
          </p:cNvSpPr>
          <p:nvPr>
            <p:ph idx="1"/>
          </p:nvPr>
        </p:nvSpPr>
        <p:spPr/>
        <p:txBody>
          <a:bodyPr>
            <a:normAutofit/>
          </a:bodyPr>
          <a:lstStyle/>
          <a:p>
            <a:r>
              <a:rPr lang="en-US" dirty="0"/>
              <a:t>Two types of reporting persons:</a:t>
            </a:r>
          </a:p>
          <a:p>
            <a:pPr lvl="1"/>
            <a:r>
              <a:rPr lang="en-US" dirty="0"/>
              <a:t>Mandated </a:t>
            </a:r>
          </a:p>
          <a:p>
            <a:pPr lvl="1"/>
            <a:r>
              <a:rPr lang="en-US" dirty="0"/>
              <a:t>Non-mandated</a:t>
            </a:r>
          </a:p>
          <a:p>
            <a:r>
              <a:rPr lang="en-US" dirty="0"/>
              <a:t>Non-mandated reports can be ANYONE who expect abuse or neglect has occurred</a:t>
            </a:r>
          </a:p>
          <a:p>
            <a:pPr lvl="1"/>
            <a:r>
              <a:rPr lang="en-US" dirty="0"/>
              <a:t>No responsibilities to call </a:t>
            </a:r>
          </a:p>
          <a:p>
            <a:pPr lvl="1"/>
            <a:r>
              <a:rPr lang="en-US" dirty="0"/>
              <a:t>No responsibilities to the investigation</a:t>
            </a:r>
          </a:p>
          <a:p>
            <a:pPr lvl="1"/>
            <a:r>
              <a:rPr lang="en-US" dirty="0"/>
              <a:t>No responsibilities to provide contact information</a:t>
            </a:r>
          </a:p>
        </p:txBody>
      </p:sp>
    </p:spTree>
    <p:extLst>
      <p:ext uri="{BB962C8B-B14F-4D97-AF65-F5344CB8AC3E}">
        <p14:creationId xmlns:p14="http://schemas.microsoft.com/office/powerpoint/2010/main" val="288235359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take home message</a:t>
            </a:r>
          </a:p>
        </p:txBody>
      </p:sp>
      <p:sp>
        <p:nvSpPr>
          <p:cNvPr id="3" name="Content Placeholder 2"/>
          <p:cNvSpPr>
            <a:spLocks noGrp="1"/>
          </p:cNvSpPr>
          <p:nvPr>
            <p:ph idx="1"/>
          </p:nvPr>
        </p:nvSpPr>
        <p:spPr/>
        <p:txBody>
          <a:bodyPr>
            <a:normAutofit/>
          </a:bodyPr>
          <a:lstStyle/>
          <a:p>
            <a:r>
              <a:rPr lang="en-US" sz="4000" dirty="0"/>
              <a:t>When in doubt...make the call</a:t>
            </a:r>
          </a:p>
        </p:txBody>
      </p:sp>
    </p:spTree>
    <p:extLst>
      <p:ext uri="{BB962C8B-B14F-4D97-AF65-F5344CB8AC3E}">
        <p14:creationId xmlns:p14="http://schemas.microsoft.com/office/powerpoint/2010/main" val="4204168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7AC4-9016-4D7E-B923-61EDA24DF3CF}"/>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D81CFFBD-713D-4865-B12E-8915132A8510}"/>
              </a:ext>
            </a:extLst>
          </p:cNvPr>
          <p:cNvSpPr>
            <a:spLocks noGrp="1"/>
          </p:cNvSpPr>
          <p:nvPr>
            <p:ph idx="1"/>
          </p:nvPr>
        </p:nvSpPr>
        <p:spPr/>
        <p:txBody>
          <a:bodyPr/>
          <a:lstStyle/>
          <a:p>
            <a:r>
              <a:rPr lang="en-US" b="1" dirty="0"/>
              <a:t>www.michigan.gov</a:t>
            </a:r>
          </a:p>
          <a:p>
            <a:pPr lvl="1"/>
            <a:r>
              <a:rPr lang="en-US" b="1" dirty="0"/>
              <a:t>MDHHS</a:t>
            </a:r>
          </a:p>
          <a:p>
            <a:pPr lvl="1"/>
            <a:r>
              <a:rPr lang="en-US" b="1" dirty="0"/>
              <a:t>Adult &amp; Children's Services</a:t>
            </a:r>
          </a:p>
          <a:p>
            <a:pPr lvl="1"/>
            <a:r>
              <a:rPr lang="en-US" b="1" dirty="0"/>
              <a:t>Abuse &amp; Neglect</a:t>
            </a:r>
          </a:p>
          <a:p>
            <a:pPr lvl="1"/>
            <a:r>
              <a:rPr lang="en-US" b="1" dirty="0"/>
              <a:t>Children's Protective Services</a:t>
            </a:r>
          </a:p>
          <a:p>
            <a:pPr lvl="1"/>
            <a:r>
              <a:rPr lang="en-US" b="1" dirty="0"/>
              <a:t>Mandated reporters</a:t>
            </a:r>
          </a:p>
          <a:p>
            <a:endParaRPr lang="en-US" dirty="0"/>
          </a:p>
        </p:txBody>
      </p:sp>
    </p:spTree>
    <p:extLst>
      <p:ext uri="{BB962C8B-B14F-4D97-AF65-F5344CB8AC3E}">
        <p14:creationId xmlns:p14="http://schemas.microsoft.com/office/powerpoint/2010/main" val="3443191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137160" indent="0">
              <a:buNone/>
            </a:pPr>
            <a:r>
              <a:rPr lang="en-US" dirty="0"/>
              <a:t>Stephanie Flynn</a:t>
            </a:r>
          </a:p>
          <a:p>
            <a:pPr marL="137160" indent="0">
              <a:buNone/>
            </a:pPr>
            <a:r>
              <a:rPr lang="en-US" dirty="0"/>
              <a:t>Ingham County CPS Supervisor</a:t>
            </a:r>
          </a:p>
          <a:p>
            <a:pPr marL="137160" indent="0">
              <a:buNone/>
            </a:pPr>
            <a:r>
              <a:rPr lang="en-US" dirty="0"/>
              <a:t>(517) 887-9447</a:t>
            </a:r>
          </a:p>
          <a:p>
            <a:pPr marL="137160" indent="0">
              <a:buNone/>
            </a:pPr>
            <a:r>
              <a:rPr lang="en-US" dirty="0"/>
              <a:t>FlynnS2@michigan.gov</a:t>
            </a:r>
          </a:p>
          <a:p>
            <a:pPr marL="137160" indent="0">
              <a:buNone/>
            </a:pPr>
            <a:endParaRPr lang="en-US" dirty="0"/>
          </a:p>
          <a:p>
            <a:pPr marL="137160" indent="0">
              <a:buNone/>
            </a:pPr>
            <a:r>
              <a:rPr lang="en-US" dirty="0"/>
              <a:t>Chris Blood</a:t>
            </a:r>
          </a:p>
          <a:p>
            <a:pPr marL="137160" indent="0">
              <a:buNone/>
            </a:pPr>
            <a:r>
              <a:rPr lang="en-US" dirty="0"/>
              <a:t>Ingham County CPS Supervisor</a:t>
            </a:r>
          </a:p>
          <a:p>
            <a:pPr marL="137160" indent="0">
              <a:buNone/>
            </a:pPr>
            <a:r>
              <a:rPr lang="en-US" dirty="0"/>
              <a:t>(517) 887-9610</a:t>
            </a:r>
          </a:p>
          <a:p>
            <a:pPr marL="137160" indent="0">
              <a:buNone/>
            </a:pPr>
            <a:r>
              <a:rPr lang="en-US" dirty="0"/>
              <a:t>BloodC@michigan.gov</a:t>
            </a:r>
          </a:p>
        </p:txBody>
      </p:sp>
    </p:spTree>
    <p:extLst>
      <p:ext uri="{BB962C8B-B14F-4D97-AF65-F5344CB8AC3E}">
        <p14:creationId xmlns:p14="http://schemas.microsoft.com/office/powerpoint/2010/main" val="305377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Children’ Protection Law (CPL)</a:t>
            </a:r>
            <a:br>
              <a:rPr lang="en-US" dirty="0"/>
            </a:b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4000" dirty="0"/>
              <a:t>722.623 of the CPL dictates  Individuals required to report child abuse or neglect</a:t>
            </a:r>
          </a:p>
          <a:p>
            <a:endParaRPr lang="en-US" dirty="0"/>
          </a:p>
        </p:txBody>
      </p:sp>
    </p:spTree>
    <p:extLst>
      <p:ext uri="{BB962C8B-B14F-4D97-AF65-F5344CB8AC3E}">
        <p14:creationId xmlns:p14="http://schemas.microsoft.com/office/powerpoint/2010/main" val="248404502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Mandated reporters include</a:t>
            </a:r>
          </a:p>
        </p:txBody>
      </p:sp>
      <p:sp>
        <p:nvSpPr>
          <p:cNvPr id="3" name="Content Placeholder 2"/>
          <p:cNvSpPr>
            <a:spLocks noGrp="1"/>
          </p:cNvSpPr>
          <p:nvPr>
            <p:ph idx="1"/>
          </p:nvPr>
        </p:nvSpPr>
        <p:spPr/>
        <p:txBody>
          <a:bodyPr>
            <a:normAutofit fontScale="85000" lnSpcReduction="20000"/>
          </a:bodyPr>
          <a:lstStyle/>
          <a:p>
            <a:pPr marL="137160" indent="0">
              <a:buNone/>
            </a:pPr>
            <a:r>
              <a:rPr lang="en-US" dirty="0"/>
              <a:t>Sec. 3.</a:t>
            </a:r>
          </a:p>
          <a:p>
            <a:pPr marL="137160" indent="0">
              <a:buNone/>
            </a:pPr>
            <a:r>
              <a:rPr lang="en-US" dirty="0"/>
              <a:t>(1) An individual is required to report under this act as follows:</a:t>
            </a:r>
          </a:p>
          <a:p>
            <a:pPr marL="137160" indent="0">
              <a:buNone/>
            </a:pPr>
            <a:r>
              <a:rPr lang="en-US" dirty="0"/>
              <a:t>(a) A physician, dentist, physician’s assistant, registered dental hygienist, medical examiner, nurse, person licensed to provide emergency medical care, audiologist, psychologist, marriage and family therapist, licensed professional counselor, social worker, licensed master’s social worker, licensed bachelor’s social worker, registered social service technician, social service technician, a person employed in a professional capacity in any office of the friend of the court, school administrator, school counselor or teacher, law enforcement officer, member of the clergy, or regulated child care provider who has reasonable cause to suspect child abuse or neglect</a:t>
            </a:r>
          </a:p>
          <a:p>
            <a:pPr marL="0" indent="0">
              <a:buNone/>
            </a:pPr>
            <a:endParaRPr lang="en-US" dirty="0"/>
          </a:p>
          <a:p>
            <a:endParaRPr lang="en-US" dirty="0"/>
          </a:p>
        </p:txBody>
      </p:sp>
    </p:spTree>
    <p:extLst>
      <p:ext uri="{BB962C8B-B14F-4D97-AF65-F5344CB8AC3E}">
        <p14:creationId xmlns:p14="http://schemas.microsoft.com/office/powerpoint/2010/main" val="57098743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of importance</a:t>
            </a:r>
          </a:p>
        </p:txBody>
      </p:sp>
      <p:sp>
        <p:nvSpPr>
          <p:cNvPr id="3" name="Content Placeholder 2"/>
          <p:cNvSpPr>
            <a:spLocks noGrp="1"/>
          </p:cNvSpPr>
          <p:nvPr>
            <p:ph idx="1"/>
          </p:nvPr>
        </p:nvSpPr>
        <p:spPr/>
        <p:txBody>
          <a:bodyPr>
            <a:normAutofit lnSpcReduction="10000"/>
          </a:bodyPr>
          <a:lstStyle/>
          <a:p>
            <a:r>
              <a:rPr lang="en-US" dirty="0"/>
              <a:t>Child- defined as being under 18 years of age. </a:t>
            </a:r>
          </a:p>
          <a:p>
            <a:r>
              <a:rPr lang="en-US" dirty="0"/>
              <a:t>Person responsible- a parent, a guardian or any adult living with a child or adult for any amount of time.</a:t>
            </a:r>
          </a:p>
          <a:p>
            <a:r>
              <a:rPr lang="en-US" dirty="0"/>
              <a:t>Non-Parent Adult- an adult who, regardless of the person’s domicile</a:t>
            </a:r>
          </a:p>
          <a:p>
            <a:pPr lvl="1"/>
            <a:r>
              <a:rPr lang="en-US" dirty="0"/>
              <a:t>Has substantial and regular contact with the child</a:t>
            </a:r>
          </a:p>
          <a:p>
            <a:pPr lvl="1"/>
            <a:r>
              <a:rPr lang="en-US" dirty="0"/>
              <a:t>Has a close personal relationship with a person responsible for the child’s health/welfare</a:t>
            </a:r>
          </a:p>
          <a:p>
            <a:pPr lvl="1"/>
            <a:r>
              <a:rPr lang="en-US" dirty="0"/>
              <a:t>Is not the child’s parent or a person related to the child by blood or affinity to the 3</a:t>
            </a:r>
            <a:r>
              <a:rPr lang="en-US" baseline="30000" dirty="0"/>
              <a:t>rd</a:t>
            </a:r>
            <a:r>
              <a:rPr lang="en-US" dirty="0"/>
              <a:t> degree</a:t>
            </a:r>
          </a:p>
        </p:txBody>
      </p:sp>
    </p:spTree>
    <p:extLst>
      <p:ext uri="{BB962C8B-B14F-4D97-AF65-F5344CB8AC3E}">
        <p14:creationId xmlns:p14="http://schemas.microsoft.com/office/powerpoint/2010/main" val="229464261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of Importance</a:t>
            </a:r>
          </a:p>
        </p:txBody>
      </p:sp>
      <p:sp>
        <p:nvSpPr>
          <p:cNvPr id="3" name="Content Placeholder 2"/>
          <p:cNvSpPr>
            <a:spLocks noGrp="1"/>
          </p:cNvSpPr>
          <p:nvPr>
            <p:ph idx="1"/>
          </p:nvPr>
        </p:nvSpPr>
        <p:spPr/>
        <p:txBody>
          <a:bodyPr/>
          <a:lstStyle/>
          <a:p>
            <a:r>
              <a:rPr lang="en-US" dirty="0"/>
              <a:t>Vulnerable Adult-Any person 18 years of age or older who is a potentially a target of abuse, neglect or exploitation</a:t>
            </a:r>
          </a:p>
          <a:p>
            <a:pPr lvl="1"/>
            <a:r>
              <a:rPr lang="en-US" dirty="0"/>
              <a:t>Elderly</a:t>
            </a:r>
          </a:p>
          <a:p>
            <a:pPr lvl="1"/>
            <a:r>
              <a:rPr lang="en-US" dirty="0"/>
              <a:t>Developmentally Disabled</a:t>
            </a:r>
          </a:p>
          <a:p>
            <a:pPr lvl="1"/>
            <a:r>
              <a:rPr lang="en-US" dirty="0"/>
              <a:t>Injured</a:t>
            </a:r>
          </a:p>
          <a:p>
            <a:pPr lvl="1"/>
            <a:r>
              <a:rPr lang="en-US" dirty="0"/>
              <a:t>Physically Disabled</a:t>
            </a:r>
          </a:p>
          <a:p>
            <a:pPr marL="585216" lvl="1" indent="0">
              <a:buNone/>
            </a:pPr>
            <a:endParaRPr lang="en-US" dirty="0"/>
          </a:p>
        </p:txBody>
      </p:sp>
    </p:spTree>
    <p:extLst>
      <p:ext uri="{BB962C8B-B14F-4D97-AF65-F5344CB8AC3E}">
        <p14:creationId xmlns:p14="http://schemas.microsoft.com/office/powerpoint/2010/main" val="221649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Terms of importance</a:t>
            </a:r>
          </a:p>
        </p:txBody>
      </p:sp>
      <p:sp>
        <p:nvSpPr>
          <p:cNvPr id="3" name="Content Placeholder 2"/>
          <p:cNvSpPr>
            <a:spLocks noGrp="1"/>
          </p:cNvSpPr>
          <p:nvPr>
            <p:ph idx="1"/>
          </p:nvPr>
        </p:nvSpPr>
        <p:spPr/>
        <p:txBody>
          <a:bodyPr>
            <a:normAutofit/>
          </a:bodyPr>
          <a:lstStyle/>
          <a:p>
            <a:r>
              <a:rPr lang="en-US" dirty="0"/>
              <a:t>Child Abuse-</a:t>
            </a:r>
          </a:p>
          <a:p>
            <a:pPr marL="0" indent="0">
              <a:buNone/>
            </a:pPr>
            <a:r>
              <a:rPr lang="en-US" dirty="0"/>
              <a:t>harm or threatened harm to a child’s health or welfare that occurs through non-accidental physical or mental injury, sexual abuse, sexual exploitation, or maltreatment, by a parent, a legal guardian, or any other person responsible for the child’s health or welfare or by a teacher, a teacher’s aide, or a member of the clergy.</a:t>
            </a:r>
          </a:p>
          <a:p>
            <a:endParaRPr lang="en-US" dirty="0"/>
          </a:p>
        </p:txBody>
      </p:sp>
    </p:spTree>
    <p:extLst>
      <p:ext uri="{BB962C8B-B14F-4D97-AF65-F5344CB8AC3E}">
        <p14:creationId xmlns:p14="http://schemas.microsoft.com/office/powerpoint/2010/main" val="421740061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of importance</a:t>
            </a:r>
          </a:p>
        </p:txBody>
      </p:sp>
      <p:sp>
        <p:nvSpPr>
          <p:cNvPr id="3" name="Content Placeholder 2"/>
          <p:cNvSpPr>
            <a:spLocks noGrp="1"/>
          </p:cNvSpPr>
          <p:nvPr>
            <p:ph idx="1"/>
          </p:nvPr>
        </p:nvSpPr>
        <p:spPr/>
        <p:txBody>
          <a:bodyPr>
            <a:normAutofit fontScale="85000" lnSpcReduction="20000"/>
          </a:bodyPr>
          <a:lstStyle/>
          <a:p>
            <a:r>
              <a:rPr lang="en-US" dirty="0"/>
              <a:t>Child neglect</a:t>
            </a:r>
          </a:p>
          <a:p>
            <a:pPr marL="0" indent="0">
              <a:buNone/>
            </a:pPr>
            <a:r>
              <a:rPr lang="en-US" dirty="0"/>
              <a:t>means harm or threatened harm to a child’s health or welfare by a parent, legal guardian, or any other person responsible for the child’s health or welfare that occurs through either of the following:</a:t>
            </a:r>
          </a:p>
          <a:p>
            <a:r>
              <a:rPr lang="en-US" dirty="0"/>
              <a:t>(I) Negligent treatment, including the failure to provide adequate food, clothing, shelter, or medical care.</a:t>
            </a:r>
          </a:p>
          <a:p>
            <a:r>
              <a:rPr lang="en-US" dirty="0"/>
              <a:t>(ii) Placing a child at an unreasonable risk to the child’s health or welfare by failure of the parent, legal guardian, or other person responsible for the child’s health or welfare to intervene to eliminate that risk when that person is able to do so and has, or should have, knowledge of the risk.</a:t>
            </a:r>
          </a:p>
          <a:p>
            <a:endParaRPr lang="en-US" dirty="0"/>
          </a:p>
        </p:txBody>
      </p:sp>
    </p:spTree>
    <p:extLst>
      <p:ext uri="{BB962C8B-B14F-4D97-AF65-F5344CB8AC3E}">
        <p14:creationId xmlns:p14="http://schemas.microsoft.com/office/powerpoint/2010/main" val="2301935294"/>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TotalTime>
  <Words>1557</Words>
  <Application>Microsoft Office PowerPoint</Application>
  <PresentationFormat>On-screen Show (4:3)</PresentationFormat>
  <Paragraphs>207</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Book Antiqua</vt:lpstr>
      <vt:lpstr>Calibri</vt:lpstr>
      <vt:lpstr>Lucida Sans</vt:lpstr>
      <vt:lpstr>Wingdings</vt:lpstr>
      <vt:lpstr>Wingdings 2</vt:lpstr>
      <vt:lpstr>Wingdings 3</vt:lpstr>
      <vt:lpstr>Apex</vt:lpstr>
      <vt:lpstr>Mandated Reporting</vt:lpstr>
      <vt:lpstr>What will be covered</vt:lpstr>
      <vt:lpstr>Who can report</vt:lpstr>
      <vt:lpstr>Children’ Protection Law (CPL) </vt:lpstr>
      <vt:lpstr>Mandated reporters include</vt:lpstr>
      <vt:lpstr>Terms of importance</vt:lpstr>
      <vt:lpstr>Terms of Importance</vt:lpstr>
      <vt:lpstr>Terms of importance</vt:lpstr>
      <vt:lpstr>Terms of importance</vt:lpstr>
      <vt:lpstr>Forms of Maltreatment-Adults</vt:lpstr>
      <vt:lpstr>Forms of Maltreatment-Children</vt:lpstr>
      <vt:lpstr>Key Factors leading to abuse neglect and threatened harm</vt:lpstr>
      <vt:lpstr>Signs of abuse/neglect</vt:lpstr>
      <vt:lpstr>Most common sign of abuse or neglect…</vt:lpstr>
      <vt:lpstr>Child Death Cases </vt:lpstr>
      <vt:lpstr>NOT Necessarily abuse/neglect</vt:lpstr>
      <vt:lpstr>The Investigation</vt:lpstr>
      <vt:lpstr>Outcome</vt:lpstr>
      <vt:lpstr>Outcome of Investigations</vt:lpstr>
      <vt:lpstr>DHS/CPS Responsibilities to the RP</vt:lpstr>
      <vt:lpstr>Reporting Responsibilities</vt:lpstr>
      <vt:lpstr>Reporting Responsibilities cont.</vt:lpstr>
      <vt:lpstr>Reporting Responsibilities cont.</vt:lpstr>
      <vt:lpstr>Best Practice</vt:lpstr>
      <vt:lpstr>Best Practice Cont.</vt:lpstr>
      <vt:lpstr>Review</vt:lpstr>
      <vt:lpstr>IMPORTANT!!!!</vt:lpstr>
      <vt:lpstr>Liabilities of not reporting</vt:lpstr>
      <vt:lpstr>Importance of reporting</vt:lpstr>
      <vt:lpstr>The take home message</vt:lpstr>
      <vt:lpstr>Additional Information</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Mandated Reporting</dc:title>
  <dc:creator>chris</dc:creator>
  <cp:lastModifiedBy>Phil Pavona</cp:lastModifiedBy>
  <cp:revision>51</cp:revision>
  <cp:lastPrinted>2020-02-14T13:52:18Z</cp:lastPrinted>
  <dcterms:created xsi:type="dcterms:W3CDTF">2013-08-25T21:09:13Z</dcterms:created>
  <dcterms:modified xsi:type="dcterms:W3CDTF">2020-03-12T20:46:34Z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iteId">
    <vt:lpwstr>d5fb7087-3777-42ad-966a-892ef47225d1</vt:lpwstr>
  </property>
  <property fmtid="{D5CDD505-2E9C-101B-9397-08002B2CF9AE}" pid="4" name="MSIP_Label_3a2fed65-62e7-46ea-af74-187e0c17143a_Owner">
    <vt:lpwstr>FlynnS2@michigan.gov</vt:lpwstr>
  </property>
  <property fmtid="{D5CDD505-2E9C-101B-9397-08002B2CF9AE}" pid="5" name="MSIP_Label_3a2fed65-62e7-46ea-af74-187e0c17143a_SetDate">
    <vt:lpwstr>2020-02-14T13:45:23.7694442Z</vt:lpwstr>
  </property>
  <property fmtid="{D5CDD505-2E9C-101B-9397-08002B2CF9AE}" pid="6" name="MSIP_Label_3a2fed65-62e7-46ea-af74-187e0c17143a_Name">
    <vt:lpwstr>Internal Data (Standard State Data)</vt:lpwstr>
  </property>
  <property fmtid="{D5CDD505-2E9C-101B-9397-08002B2CF9AE}" pid="7" name="MSIP_Label_3a2fed65-62e7-46ea-af74-187e0c17143a_Application">
    <vt:lpwstr>Microsoft Azure Information Protection</vt:lpwstr>
  </property>
  <property fmtid="{D5CDD505-2E9C-101B-9397-08002B2CF9AE}" pid="8" name="MSIP_Label_3a2fed65-62e7-46ea-af74-187e0c17143a_ActionId">
    <vt:lpwstr>a5815172-2d15-41d2-835c-0d3e163e797b</vt:lpwstr>
  </property>
  <property fmtid="{D5CDD505-2E9C-101B-9397-08002B2CF9AE}" pid="9" name="MSIP_Label_3a2fed65-62e7-46ea-af74-187e0c17143a_Extended_MSFT_Method">
    <vt:lpwstr>Manual</vt:lpwstr>
  </property>
  <property fmtid="{D5CDD505-2E9C-101B-9397-08002B2CF9AE}" pid="10" name="Sensitivity">
    <vt:lpwstr>Internal Data (Standard State Data)</vt:lpwstr>
  </property>
</Properties>
</file>